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9"/>
  </p:notesMasterIdLst>
  <p:handoutMasterIdLst>
    <p:handoutMasterId r:id="rId40"/>
  </p:handoutMasterIdLst>
  <p:sldIdLst>
    <p:sldId id="256" r:id="rId2"/>
    <p:sldId id="287" r:id="rId3"/>
    <p:sldId id="259" r:id="rId4"/>
    <p:sldId id="257" r:id="rId5"/>
    <p:sldId id="290" r:id="rId6"/>
    <p:sldId id="258" r:id="rId7"/>
    <p:sldId id="272" r:id="rId8"/>
    <p:sldId id="289" r:id="rId9"/>
    <p:sldId id="271" r:id="rId10"/>
    <p:sldId id="260" r:id="rId11"/>
    <p:sldId id="261" r:id="rId12"/>
    <p:sldId id="263" r:id="rId13"/>
    <p:sldId id="262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9" r:id="rId22"/>
    <p:sldId id="273" r:id="rId23"/>
    <p:sldId id="291" r:id="rId24"/>
    <p:sldId id="277" r:id="rId25"/>
    <p:sldId id="278" r:id="rId26"/>
    <p:sldId id="274" r:id="rId27"/>
    <p:sldId id="280" r:id="rId28"/>
    <p:sldId id="281" r:id="rId29"/>
    <p:sldId id="282" r:id="rId30"/>
    <p:sldId id="283" r:id="rId31"/>
    <p:sldId id="275" r:id="rId32"/>
    <p:sldId id="293" r:id="rId33"/>
    <p:sldId id="292" r:id="rId34"/>
    <p:sldId id="276" r:id="rId35"/>
    <p:sldId id="284" r:id="rId36"/>
    <p:sldId id="288" r:id="rId37"/>
    <p:sldId id="286" r:id="rId38"/>
  </p:sldIdLst>
  <p:sldSz cx="9144000" cy="6858000" type="screen4x3"/>
  <p:notesSz cx="7010400" cy="9296400"/>
  <p:custDataLst>
    <p:tags r:id="rId41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 snapToGrid="0" snapToObjects="1"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1" charset="0"/>
              </a:defRPr>
            </a:lvl1pPr>
          </a:lstStyle>
          <a:p>
            <a:fld id="{C462AD85-E676-4626-8524-1B675E7E225F}" type="datetime1">
              <a:rPr lang="en-US"/>
              <a:pPr/>
              <a:t>10/20/2010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1" charset="0"/>
              </a:defRPr>
            </a:lvl1pPr>
          </a:lstStyle>
          <a:p>
            <a:fld id="{B320F0B6-5E06-4907-B46F-10161FB73AD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3318" name="Picture 6" descr="opi_logo_2colo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726" y="30665"/>
            <a:ext cx="1324187" cy="40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1" charset="0"/>
              </a:defRPr>
            </a:lvl1pPr>
          </a:lstStyle>
          <a:p>
            <a:fld id="{E74B72E5-39A0-4B81-AB5C-D50BC5F9B1E7}" type="datetime1">
              <a:rPr lang="en-US"/>
              <a:pPr/>
              <a:t>10/20/2010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1" charset="0"/>
              </a:defRPr>
            </a:lvl1pPr>
          </a:lstStyle>
          <a:p>
            <a:fld id="{FBABF853-1CC4-491C-8BEF-92E0171C053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4344" name="Picture 7" descr="opi_logo_2colo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990" y="25824"/>
            <a:ext cx="1294977" cy="39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BF853-1CC4-491C-8BEF-92E0171C053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BF853-1CC4-491C-8BEF-92E0171C053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BF853-1CC4-491C-8BEF-92E0171C053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BF853-1CC4-491C-8BEF-92E0171C053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BF853-1CC4-491C-8BEF-92E0171C053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BF853-1CC4-491C-8BEF-92E0171C053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BF853-1CC4-491C-8BEF-92E0171C053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BF853-1CC4-491C-8BEF-92E0171C053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4315-3CEF-422C-A32F-9BC156ED37D6}" type="datetime1">
              <a:rPr lang="en-US" smtClean="0"/>
              <a:pPr/>
              <a:t>10/20/2010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4F7C065-7AC0-4C1C-8672-EC4F74ED5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A781-3B39-462A-A8A6-05D74F91AFE8}" type="datetime1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48E9-8033-414F-B5C2-729E77218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4FDD-DBA2-4A30-ADDD-2F5B6618DE23}" type="datetime1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096C6-B5D2-4786-A7D6-4C4F8F247B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8D94-6697-4B5F-A121-6A763000A10B}" type="datetime1">
              <a:rPr lang="en-US" smtClean="0"/>
              <a:pPr/>
              <a:t>10/20/2010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56FC360-03FE-4CB9-B811-76B98DF58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2E44-3736-4927-AD23-3B14321C6629}" type="datetime1">
              <a:rPr lang="en-US" smtClean="0"/>
              <a:pPr/>
              <a:t>10/20/2010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2601-B586-4081-BBA5-50EE14C8C3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8C5-CBC1-4A14-83A2-BF1E344FDF15}" type="datetime1">
              <a:rPr lang="en-US" smtClean="0"/>
              <a:pPr/>
              <a:t>10/20/2010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4C084-D9EB-44D1-97BC-89CB0006C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A3A2-F0EA-4953-8257-DB61F71B389E}" type="datetime1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EC40A99-EE4F-46B0-8988-8638F89F15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5628E-06CE-492A-87ED-8AD06C9AC0E2}" type="datetime1">
              <a:rPr lang="en-US" smtClean="0"/>
              <a:pPr/>
              <a:t>10/20/2010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7F45-6BAE-45F8-B33A-BA431CCF7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8D81-3EA5-4CA5-8F50-74822E64E7D5}" type="datetime1">
              <a:rPr lang="en-US" smtClean="0"/>
              <a:pPr/>
              <a:t>10/20/2010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219A-2CDB-4580-91A6-494D1FD34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084B-7F90-40B5-81EE-852B4C3BDA79}" type="datetime1">
              <a:rPr lang="en-US" smtClean="0"/>
              <a:pPr/>
              <a:t>10/20/2010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B358-CD0D-467F-8076-0B68184718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CAF6-50CC-4C08-BBE1-6F1D45DD2C6C}" type="datetime1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889E-0023-4705-B94A-0B15B6F3DD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CF9BB5F-48EB-4510-B571-1C384552F936}" type="datetime1">
              <a:rPr lang="en-US" smtClean="0"/>
              <a:pPr/>
              <a:t>10/20/2010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2D9295B-79A0-4DFD-94D2-ABCD44979F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grants.opi.mt.gov/OPIGMSWeb/logon.aspx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5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opiaimhelp@mt.gov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i.mt.gov/programs/CTAE/CTE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dfiedler@mt.go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50 Ways</a:t>
            </a:r>
            <a:br>
              <a:rPr lang="en-US" dirty="0" smtClean="0">
                <a:latin typeface="Bernard MT Condensed" pitchFamily="18" charset="0"/>
              </a:rPr>
            </a:br>
            <a:r>
              <a:rPr lang="en-US" dirty="0" smtClean="0">
                <a:latin typeface="Bernard MT Condensed" pitchFamily="18" charset="0"/>
              </a:rPr>
              <a:t> to Lose your PERKINS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1800" dirty="0" smtClean="0">
                <a:ea typeface="+mn-ea"/>
              </a:rPr>
              <a:t>Presentation for Montana ACTE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1800" dirty="0" smtClean="0"/>
              <a:t>October 21, 2010</a:t>
            </a:r>
            <a:endParaRPr lang="en-US" sz="1800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</a:rPr>
              <a:t> by Diana Fiedler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</a:rPr>
              <a:t> Perkins Accountability Specialist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What do we Measure?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67810"/>
            <a:ext cx="8686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2400" b="1" u="sng" dirty="0" smtClean="0"/>
          </a:p>
          <a:p>
            <a:pPr algn="ctr">
              <a:buNone/>
            </a:pPr>
            <a:r>
              <a:rPr lang="en-US" sz="3200" b="1" u="sng" dirty="0" smtClean="0"/>
              <a:t>1S2  Academic Attainment in Mathematics</a:t>
            </a:r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Number of CTE Concentrators who scored proficient or higher on their 10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 NCLB test</a:t>
            </a:r>
          </a:p>
          <a:p>
            <a:pPr algn="ctr">
              <a:buNone/>
            </a:pPr>
            <a:r>
              <a:rPr lang="en-US" sz="3600" dirty="0" smtClean="0"/>
              <a:t>DIVIDED BY</a:t>
            </a:r>
          </a:p>
          <a:p>
            <a:pPr algn="ctr">
              <a:buNone/>
            </a:pPr>
            <a:r>
              <a:rPr lang="en-US" sz="2400" dirty="0" smtClean="0"/>
              <a:t>Number of CTE Concentrators who took the 10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 NCLB test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What do We Measure?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2400" b="1" u="sng" dirty="0" smtClean="0"/>
          </a:p>
          <a:p>
            <a:pPr algn="ctr">
              <a:buNone/>
            </a:pPr>
            <a:r>
              <a:rPr lang="en-US" sz="4000" b="1" u="sng" dirty="0" smtClean="0"/>
              <a:t>2S1  Technical Skill Attainment</a:t>
            </a:r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Number of CTE Concentrators who passed a technical skill assessment in the school year </a:t>
            </a:r>
          </a:p>
          <a:p>
            <a:pPr algn="ctr">
              <a:buNone/>
            </a:pPr>
            <a:r>
              <a:rPr lang="en-US" sz="3600" dirty="0" smtClean="0"/>
              <a:t>DIVIDED BY</a:t>
            </a:r>
          </a:p>
          <a:p>
            <a:pPr algn="ctr">
              <a:buNone/>
            </a:pPr>
            <a:r>
              <a:rPr lang="en-US" sz="2400" dirty="0" smtClean="0"/>
              <a:t>Number of CTE Concentrators who took a technical skill assessment in the school year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What do we Measure?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98311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1200" b="1" u="sng" dirty="0" smtClean="0"/>
          </a:p>
          <a:p>
            <a:pPr algn="ctr">
              <a:buNone/>
            </a:pPr>
            <a:r>
              <a:rPr lang="en-US" sz="4000" b="1" u="sng" dirty="0" smtClean="0"/>
              <a:t>2S1  Technical Skill Attainment</a:t>
            </a:r>
          </a:p>
          <a:p>
            <a:pPr>
              <a:buNone/>
            </a:pPr>
            <a:r>
              <a:rPr lang="en-US" sz="2400" u="sng" dirty="0" smtClean="0"/>
              <a:t>2008-09</a:t>
            </a:r>
          </a:p>
          <a:p>
            <a:pPr>
              <a:buNone/>
            </a:pPr>
            <a:r>
              <a:rPr lang="en-US" sz="2400" dirty="0" smtClean="0"/>
              <a:t>Agriculture</a:t>
            </a:r>
          </a:p>
          <a:p>
            <a:pPr>
              <a:buNone/>
            </a:pPr>
            <a:r>
              <a:rPr lang="en-US" sz="1600" dirty="0" smtClean="0"/>
              <a:t>(FFA state convention tests)</a:t>
            </a:r>
          </a:p>
          <a:p>
            <a:pPr>
              <a:buNone/>
            </a:pPr>
            <a:r>
              <a:rPr lang="en-US" sz="2400" u="sng" dirty="0" smtClean="0"/>
              <a:t>2009-10</a:t>
            </a:r>
          </a:p>
          <a:p>
            <a:pPr>
              <a:buNone/>
            </a:pPr>
            <a:r>
              <a:rPr lang="en-US" sz="2400" dirty="0" smtClean="0"/>
              <a:t>Agriculture, Health Science and limited Industrial Technology</a:t>
            </a:r>
          </a:p>
          <a:p>
            <a:pPr>
              <a:buNone/>
            </a:pPr>
            <a:r>
              <a:rPr lang="en-US" sz="1600" dirty="0" smtClean="0"/>
              <a:t>(compilation of FFA state convention tests, National Assessment for Health Science, some </a:t>
            </a:r>
            <a:r>
              <a:rPr lang="en-US" sz="1600" dirty="0" err="1" smtClean="0"/>
              <a:t>SkillsUSA</a:t>
            </a:r>
            <a:r>
              <a:rPr lang="en-US" sz="1600" dirty="0" smtClean="0"/>
              <a:t> state conference written tests)</a:t>
            </a:r>
          </a:p>
          <a:p>
            <a:pPr>
              <a:buNone/>
            </a:pPr>
            <a:r>
              <a:rPr lang="en-US" sz="2400" u="sng" dirty="0" smtClean="0"/>
              <a:t>2010-11</a:t>
            </a:r>
          </a:p>
          <a:p>
            <a:pPr>
              <a:buNone/>
            </a:pPr>
            <a:r>
              <a:rPr lang="en-US" sz="2400" dirty="0" smtClean="0"/>
              <a:t>Agriculture, Health Science, Industrial Technology, and Family and Consumer Sciences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What do we measure?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b="1" u="sng" dirty="0" smtClean="0"/>
              <a:t>3S1  Secondary School Completion</a:t>
            </a:r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Number of CTE Concentrators who earned a diploma, GED, or certificate during the school year </a:t>
            </a:r>
          </a:p>
          <a:p>
            <a:pPr algn="ctr">
              <a:buNone/>
            </a:pPr>
            <a:r>
              <a:rPr lang="en-US" sz="3600" dirty="0" smtClean="0"/>
              <a:t>DIVIDED BY</a:t>
            </a:r>
          </a:p>
          <a:p>
            <a:pPr algn="ctr">
              <a:buNone/>
            </a:pPr>
            <a:r>
              <a:rPr lang="en-US" sz="2400" dirty="0" smtClean="0"/>
              <a:t>Number of CTE Concentrators who left secondary education during the school year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What do we measure?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b="1" u="sng" dirty="0" smtClean="0"/>
              <a:t>4S1  Graduation Rates</a:t>
            </a:r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Number of CTE Concentrators who earned a diploma, GED, or certificate during the school year </a:t>
            </a:r>
          </a:p>
          <a:p>
            <a:pPr algn="ctr">
              <a:buNone/>
            </a:pPr>
            <a:r>
              <a:rPr lang="en-US" sz="3600" dirty="0" smtClean="0"/>
              <a:t>DIVIDED BY</a:t>
            </a:r>
          </a:p>
          <a:p>
            <a:pPr algn="ctr">
              <a:buNone/>
            </a:pPr>
            <a:r>
              <a:rPr lang="en-US" sz="2400" dirty="0" smtClean="0"/>
              <a:t>Number of CTE Concentrators who were included in computation of AYP graduation rate and left secondary education during the school year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What do we measure?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b="1" u="sng" dirty="0" smtClean="0"/>
              <a:t>5S1  Secondary Placement</a:t>
            </a:r>
          </a:p>
          <a:p>
            <a:pPr algn="ctr">
              <a:buNone/>
            </a:pPr>
            <a:r>
              <a:rPr lang="en-US" sz="2200" dirty="0" smtClean="0"/>
              <a:t>(based on a prior year … 2008-09 grads)</a:t>
            </a:r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Number of CTE Concentrators who left secondary education and six months later were identified either in college or advanced training, employed, or in the military </a:t>
            </a:r>
          </a:p>
          <a:p>
            <a:pPr algn="ctr">
              <a:buNone/>
            </a:pPr>
            <a:r>
              <a:rPr lang="en-US" sz="3600" dirty="0" smtClean="0"/>
              <a:t>DIVIDED BY</a:t>
            </a:r>
          </a:p>
          <a:p>
            <a:pPr algn="ctr">
              <a:buNone/>
            </a:pPr>
            <a:r>
              <a:rPr lang="en-US" sz="2400" dirty="0" smtClean="0"/>
              <a:t>Number of CTE Concentrators who left secondary education during the reporting year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What do we measure?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b="1" u="sng" dirty="0" smtClean="0"/>
              <a:t>6S1  Non-Traditional Participation</a:t>
            </a:r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Number of CTE Participants from underrepresented gender groups who participated in a non-traditional program </a:t>
            </a:r>
          </a:p>
          <a:p>
            <a:pPr algn="ctr">
              <a:buNone/>
            </a:pPr>
            <a:r>
              <a:rPr lang="en-US" sz="3600" dirty="0" smtClean="0"/>
              <a:t>DIVIDED BY</a:t>
            </a:r>
          </a:p>
          <a:p>
            <a:pPr algn="ctr">
              <a:buNone/>
            </a:pPr>
            <a:r>
              <a:rPr lang="en-US" sz="2400" dirty="0" smtClean="0"/>
              <a:t>Number of CTE Participants who participated in a non-traditional program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What do we measure?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b="1" u="sng" dirty="0" smtClean="0"/>
              <a:t>6S2  Non-Traditional Completion</a:t>
            </a:r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Number of CTE Concentrators from underrepresented gender groups who completed a non-traditional program </a:t>
            </a:r>
          </a:p>
          <a:p>
            <a:pPr algn="ctr">
              <a:buNone/>
            </a:pPr>
            <a:r>
              <a:rPr lang="en-US" sz="3600" dirty="0" smtClean="0"/>
              <a:t>DIVIDED BY</a:t>
            </a:r>
          </a:p>
          <a:p>
            <a:pPr algn="ctr">
              <a:buNone/>
            </a:pPr>
            <a:r>
              <a:rPr lang="en-US" sz="2400" dirty="0" smtClean="0"/>
              <a:t>Number of CTE Concentrators who completed a non-traditional program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What do we measure?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/>
              <a:t>What does ‘Non-Traditional’ mean in Montana?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Males enrolled in Health Science programs</a:t>
            </a:r>
          </a:p>
          <a:p>
            <a:pPr>
              <a:buNone/>
            </a:pPr>
            <a:endParaRPr lang="en-US" sz="1200" dirty="0" smtClean="0"/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Males enrolled in Family &amp; Consumer Sciences programs</a:t>
            </a:r>
          </a:p>
          <a:p>
            <a:pPr>
              <a:buNone/>
            </a:pPr>
            <a:endParaRPr lang="en-US" sz="1200" dirty="0" smtClean="0"/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Females enrolled in Industrial Technology or Trades &amp; Industrial programs</a:t>
            </a:r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When do we measure?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i="1" u="sng" dirty="0" smtClean="0"/>
              <a:t>WHEN do we measure</a:t>
            </a:r>
            <a:r>
              <a:rPr lang="en-US" sz="3600" dirty="0" smtClean="0"/>
              <a:t>?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The OPI reports to the Office of Vocational and Adult Education (OVAE) annually by December 31.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Consolidated Annual Report (CAR) –narrative and numbers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err="1" smtClean="0"/>
              <a:t>EdFacts</a:t>
            </a:r>
            <a:r>
              <a:rPr lang="en-US" sz="2000" dirty="0" smtClean="0"/>
              <a:t>/EDEN Report—numbers only 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b="1" dirty="0" smtClean="0"/>
              <a:t>Two-year lag time</a:t>
            </a:r>
            <a:r>
              <a:rPr lang="en-US" sz="2400" dirty="0" smtClean="0"/>
              <a:t>—2008-09’s information is reported on current year’s Perkins application </a:t>
            </a:r>
            <a:r>
              <a:rPr lang="en-US" sz="2400" i="1" dirty="0" smtClean="0"/>
              <a:t>EXCEPT</a:t>
            </a:r>
            <a:r>
              <a:rPr lang="en-US" sz="2400" dirty="0" smtClean="0"/>
              <a:t> for 5S1.  </a:t>
            </a:r>
          </a:p>
          <a:p>
            <a:pPr>
              <a:buNone/>
            </a:pPr>
            <a:r>
              <a:rPr lang="en-US" sz="2400" dirty="0" smtClean="0"/>
              <a:t>	5S1 has a 3-year lag time.</a:t>
            </a:r>
          </a:p>
          <a:p>
            <a:pPr lvl="1"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Accountability changes from Perkins III</a:t>
            </a:r>
          </a:p>
          <a:p>
            <a:r>
              <a:rPr lang="en-US" dirty="0" smtClean="0"/>
              <a:t>WHO do we measure?</a:t>
            </a:r>
          </a:p>
          <a:p>
            <a:r>
              <a:rPr lang="en-US" dirty="0" smtClean="0"/>
              <a:t>WHAT do we measure?</a:t>
            </a:r>
          </a:p>
          <a:p>
            <a:r>
              <a:rPr lang="en-US" dirty="0" smtClean="0"/>
              <a:t>WHEN do we measure?</a:t>
            </a:r>
          </a:p>
          <a:p>
            <a:r>
              <a:rPr lang="en-US" dirty="0" smtClean="0"/>
              <a:t>WHY do we measure?</a:t>
            </a:r>
          </a:p>
          <a:p>
            <a:r>
              <a:rPr lang="en-US" dirty="0" smtClean="0"/>
              <a:t>Using data for analysis</a:t>
            </a:r>
          </a:p>
          <a:p>
            <a:r>
              <a:rPr lang="en-US" dirty="0" smtClean="0"/>
              <a:t>Local Improvement Plans</a:t>
            </a:r>
          </a:p>
          <a:p>
            <a:r>
              <a:rPr lang="en-US" dirty="0" smtClean="0"/>
              <a:t>Tools to assist you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Why do we measure?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54161"/>
            <a:ext cx="8686800" cy="4341671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i="1" u="sng" dirty="0" smtClean="0"/>
              <a:t>WHY do we measure</a:t>
            </a:r>
            <a:r>
              <a:rPr lang="en-US" sz="3600" dirty="0" smtClean="0"/>
              <a:t>?</a:t>
            </a:r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pPr>
              <a:buNone/>
            </a:pPr>
            <a:r>
              <a:rPr lang="en-US" sz="2400" dirty="0" smtClean="0"/>
              <a:t>	To prove—with statistical data—that CTE programs add tremendous worth, significance, and value to high school education.</a:t>
            </a:r>
          </a:p>
          <a:p>
            <a:pPr>
              <a:buNone/>
            </a:pPr>
            <a:r>
              <a:rPr lang="en-US" sz="2400" dirty="0" smtClean="0"/>
              <a:t> 	</a:t>
            </a:r>
          </a:p>
          <a:p>
            <a:pPr>
              <a:buNone/>
            </a:pPr>
            <a:r>
              <a:rPr lang="en-US" sz="2400" dirty="0" smtClean="0"/>
              <a:t>	To meet the requirements of the Perkins IV law.</a:t>
            </a:r>
          </a:p>
          <a:p>
            <a:pPr>
              <a:buNone/>
            </a:pPr>
            <a:endParaRPr lang="en-US" sz="1300" dirty="0" smtClean="0"/>
          </a:p>
          <a:p>
            <a:pPr>
              <a:buNone/>
            </a:pPr>
            <a:r>
              <a:rPr lang="en-US" sz="2400" dirty="0" smtClean="0"/>
              <a:t>	To meet our State Plan requirements by law.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To maintain state funding for Perkins so we can pass on these monies to local high school districts.</a:t>
            </a:r>
          </a:p>
          <a:p>
            <a:pPr>
              <a:buNone/>
            </a:pPr>
            <a:r>
              <a:rPr lang="en-US" sz="2400" dirty="0" smtClean="0"/>
              <a:t> </a:t>
            </a:r>
            <a:endParaRPr lang="en-US" sz="1100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Why do we measure?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558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i="1" u="sng" dirty="0" smtClean="0"/>
              <a:t>Why do we use the 10</a:t>
            </a:r>
            <a:r>
              <a:rPr lang="en-US" sz="2400" b="1" i="1" u="sng" baseline="30000" dirty="0" smtClean="0"/>
              <a:t>th</a:t>
            </a:r>
            <a:r>
              <a:rPr lang="en-US" sz="2400" b="1" i="1" u="sng" dirty="0" smtClean="0"/>
              <a:t> grade NCLB test</a:t>
            </a:r>
            <a:r>
              <a:rPr lang="en-US" sz="2400" b="1" dirty="0" smtClean="0"/>
              <a:t>?</a:t>
            </a:r>
          </a:p>
          <a:p>
            <a:pPr>
              <a:buNone/>
            </a:pPr>
            <a:r>
              <a:rPr lang="en-US" sz="2400" dirty="0" smtClean="0"/>
              <a:t>	It is the “most current” statewide measure available in Montana to determine academic attainment in reading and math. </a:t>
            </a:r>
          </a:p>
          <a:p>
            <a:pPr>
              <a:buNone/>
            </a:pPr>
            <a:endParaRPr lang="en-US" sz="2400" i="1" u="sng" dirty="0" smtClean="0"/>
          </a:p>
          <a:p>
            <a:pPr>
              <a:buNone/>
            </a:pPr>
            <a:endParaRPr lang="en-US" sz="1200" i="1" u="sng" dirty="0" smtClean="0"/>
          </a:p>
          <a:p>
            <a:pPr>
              <a:buNone/>
            </a:pPr>
            <a:r>
              <a:rPr lang="en-US" sz="2400" b="1" i="1" u="sng" dirty="0" smtClean="0"/>
              <a:t>What if our small, rural high school’s concentrator numbers are under 30?</a:t>
            </a:r>
          </a:p>
          <a:p>
            <a:pPr>
              <a:buNone/>
            </a:pPr>
            <a:r>
              <a:rPr lang="en-US" sz="2400" dirty="0" smtClean="0"/>
              <a:t>    We are still required to report numbers to the feds, however, special considerations </a:t>
            </a:r>
            <a:r>
              <a:rPr lang="en-US" sz="1800" i="1" dirty="0" smtClean="0"/>
              <a:t>(a small schools process) </a:t>
            </a:r>
            <a:r>
              <a:rPr lang="en-US" sz="2400" dirty="0" smtClean="0"/>
              <a:t>are used to help offset and make common sense decisions based on very small numbers.  </a:t>
            </a:r>
            <a:endParaRPr lang="en-US" sz="1100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Using data for analysis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37707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i="1" u="sng" dirty="0" smtClean="0"/>
              <a:t>How can this data be helpful</a:t>
            </a:r>
            <a:r>
              <a:rPr lang="en-US" sz="3600" dirty="0" smtClean="0"/>
              <a:t>?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2400" dirty="0" smtClean="0"/>
              <a:t>    Validates to our local community and school boards that your CTE programs are making a </a:t>
            </a:r>
            <a:r>
              <a:rPr lang="en-US" sz="2400" i="1" dirty="0" smtClean="0"/>
              <a:t>positive</a:t>
            </a:r>
            <a:r>
              <a:rPr lang="en-US" sz="2400" dirty="0" smtClean="0"/>
              <a:t> difference!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Demonstrates the value of CTE programs on the national, state, and local levels and justifies the </a:t>
            </a:r>
            <a:r>
              <a:rPr lang="en-US" sz="2400" i="1" dirty="0" smtClean="0"/>
              <a:t>significance</a:t>
            </a:r>
            <a:r>
              <a:rPr lang="en-US" sz="2400" dirty="0" smtClean="0"/>
              <a:t> of our programs.</a:t>
            </a:r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    	</a:t>
            </a:r>
            <a:r>
              <a:rPr lang="en-US" sz="2400" dirty="0" smtClean="0"/>
              <a:t>Use it to identify gaps </a:t>
            </a:r>
            <a:r>
              <a:rPr lang="en-US" sz="2400" dirty="0" smtClean="0"/>
              <a:t>and disparities by race, gender, ethnicity or special populations.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2400" dirty="0" smtClean="0"/>
              <a:t>    </a:t>
            </a:r>
            <a:r>
              <a:rPr lang="en-US" sz="2400" dirty="0" smtClean="0"/>
              <a:t>Use it to make </a:t>
            </a:r>
            <a:r>
              <a:rPr lang="en-US" sz="2400" dirty="0" smtClean="0"/>
              <a:t>data-driven decisions by local administration and school boards. </a:t>
            </a:r>
          </a:p>
          <a:p>
            <a:pPr>
              <a:buNone/>
            </a:pPr>
            <a:r>
              <a:rPr lang="en-US" sz="2400" dirty="0" smtClean="0"/>
              <a:t> </a:t>
            </a:r>
            <a:endParaRPr lang="en-US" sz="1100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Using data for analysis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377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00" i="1" u="sng" dirty="0" smtClean="0"/>
              <a:t>Where can I find my school’s </a:t>
            </a:r>
          </a:p>
          <a:p>
            <a:pPr algn="ctr">
              <a:buNone/>
            </a:pPr>
            <a:r>
              <a:rPr lang="en-US" sz="3500" i="1" u="sng" dirty="0" smtClean="0"/>
              <a:t>Performance Indicators</a:t>
            </a:r>
            <a:r>
              <a:rPr lang="en-US" sz="3500" dirty="0" smtClean="0"/>
              <a:t>?</a:t>
            </a:r>
            <a:endParaRPr lang="en-US" sz="35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2400" dirty="0" smtClean="0"/>
              <a:t>    </a:t>
            </a:r>
            <a:r>
              <a:rPr lang="en-US" sz="2400" dirty="0" smtClean="0"/>
              <a:t>Accessible via PUBLIC ACCESS on the E-Grants web page on the OPI web site: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hlinkClick r:id="rId2"/>
              </a:rPr>
              <a:t>https</a:t>
            </a:r>
            <a:r>
              <a:rPr lang="en-US" sz="2400" dirty="0" smtClean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egrants.opi.mt.gov/OPIGMSWeb/logon.aspx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</a:t>
            </a:r>
            <a:endParaRPr lang="en-US" sz="1100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Local Improvement plans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happens if a school fails to meet at least 90% of a Performance Indicator? </a:t>
            </a:r>
          </a:p>
          <a:p>
            <a:pPr algn="ctr">
              <a:buNone/>
            </a:pPr>
            <a:endParaRPr lang="en-US" b="1" i="1" dirty="0" smtClean="0"/>
          </a:p>
          <a:p>
            <a:pPr algn="ctr">
              <a:buNone/>
            </a:pPr>
            <a:r>
              <a:rPr lang="en-US" b="1" i="1" dirty="0" smtClean="0"/>
              <a:t>Rule #1:</a:t>
            </a:r>
          </a:p>
          <a:p>
            <a:pPr algn="ctr">
              <a:buNone/>
            </a:pPr>
            <a:endParaRPr lang="en-US" sz="1200" b="1" i="1" dirty="0" smtClean="0"/>
          </a:p>
          <a:p>
            <a:pPr algn="ctr">
              <a:buNone/>
            </a:pPr>
            <a:r>
              <a:rPr lang="en-US" sz="6600" b="1" i="1" dirty="0" smtClean="0"/>
              <a:t>DON’T PANIC!  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Local Improvement plans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5135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This is our first year to negotiate improvement plans. 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OPI will provide technical assistance.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Decisions made carefully on a school-by-school basis.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AYP information is used to assist those schools with small concentrator numbers—similar to the small schools process.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We realize this is based on numbers two years ago.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Our philosophy is to make this as </a:t>
            </a:r>
            <a:r>
              <a:rPr lang="en-US" b="1" i="1" dirty="0" smtClean="0"/>
              <a:t>positive as possible </a:t>
            </a:r>
            <a:r>
              <a:rPr lang="en-US" dirty="0" smtClean="0"/>
              <a:t>for schools while fulfilling the requirements of Perkins.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Tools to assist you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Perkins information is </a:t>
            </a:r>
            <a:r>
              <a:rPr lang="en-US" b="1" u="sng" dirty="0" smtClean="0"/>
              <a:t>Public Access</a:t>
            </a:r>
            <a:r>
              <a:rPr lang="en-US" dirty="0" smtClean="0"/>
              <a:t>.   </a:t>
            </a:r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350963" y="2143125"/>
          <a:ext cx="6197600" cy="4649788"/>
        </p:xfrm>
        <a:graphic>
          <a:graphicData uri="http://schemas.openxmlformats.org/presentationml/2006/ole">
            <p:oleObj spid="_x0000_s1026" name="Document" r:id="rId3" imgW="5956042" imgH="4469020" progId="Word.Documen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Tools to assist you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Perkins information is </a:t>
            </a:r>
            <a:r>
              <a:rPr lang="en-US" b="1" u="sng" dirty="0" smtClean="0"/>
              <a:t>Public Access</a:t>
            </a:r>
            <a:r>
              <a:rPr lang="en-US" dirty="0" smtClean="0"/>
              <a:t>.   </a:t>
            </a:r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322388" y="2147888"/>
          <a:ext cx="6326187" cy="4681537"/>
        </p:xfrm>
        <a:graphic>
          <a:graphicData uri="http://schemas.openxmlformats.org/presentationml/2006/ole">
            <p:oleObj spid="_x0000_s2051" name="Document" r:id="rId3" imgW="5956042" imgH="4406396" progId="Word.Documen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Tools to assist you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Perkins information is </a:t>
            </a:r>
            <a:r>
              <a:rPr lang="en-US" b="1" u="sng" dirty="0" smtClean="0"/>
              <a:t>Public Access</a:t>
            </a:r>
            <a:r>
              <a:rPr lang="en-US" dirty="0" smtClean="0"/>
              <a:t>.   </a:t>
            </a:r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327150" y="2197290"/>
          <a:ext cx="6645275" cy="4387850"/>
        </p:xfrm>
        <a:graphic>
          <a:graphicData uri="http://schemas.openxmlformats.org/presentationml/2006/ole">
            <p:oleObj spid="_x0000_s3075" name="Document" r:id="rId3" imgW="5956042" imgH="3932752" progId="Word.Documen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Tools to assist you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Perkins information is </a:t>
            </a:r>
            <a:r>
              <a:rPr lang="en-US" b="1" u="sng" dirty="0" smtClean="0"/>
              <a:t>Public Access</a:t>
            </a:r>
            <a:r>
              <a:rPr lang="en-US" dirty="0" smtClean="0"/>
              <a:t>.   </a:t>
            </a:r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427163" y="2214563"/>
          <a:ext cx="6627812" cy="4573587"/>
        </p:xfrm>
        <a:graphic>
          <a:graphicData uri="http://schemas.openxmlformats.org/presentationml/2006/ole">
            <p:oleObj spid="_x0000_s4100" name="Document" r:id="rId3" imgW="5956042" imgH="4110189" progId="Word.Documen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Changes from the prior Perkins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Indicators increased from six to eight.</a:t>
            </a:r>
          </a:p>
          <a:p>
            <a:r>
              <a:rPr lang="en-US" dirty="0" smtClean="0"/>
              <a:t>Performance Indicator definitions changed—different than those defined in Perkins III.</a:t>
            </a:r>
          </a:p>
          <a:p>
            <a:r>
              <a:rPr lang="en-US" dirty="0" smtClean="0"/>
              <a:t>Student Data System (Achievement in Montana (AIM) in place since 2006-07.  CTE data is now collected in AIM with unique student ID numbers.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Tools to assist you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Perkins information is </a:t>
            </a:r>
            <a:r>
              <a:rPr lang="en-US" b="1" u="sng" dirty="0" smtClean="0"/>
              <a:t>Public Access</a:t>
            </a:r>
            <a:r>
              <a:rPr lang="en-US" dirty="0" smtClean="0"/>
              <a:t>.   </a:t>
            </a:r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787525" y="2270125"/>
          <a:ext cx="6051550" cy="4683125"/>
        </p:xfrm>
        <a:graphic>
          <a:graphicData uri="http://schemas.openxmlformats.org/presentationml/2006/ole">
            <p:oleObj spid="_x0000_s5123" name="Document" r:id="rId3" imgW="5460367" imgH="3810742" progId="Word.Documen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Tools to assist you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algn="ctr"/>
            <a:r>
              <a:rPr lang="en-US" dirty="0" smtClean="0"/>
              <a:t>Know </a:t>
            </a:r>
            <a:r>
              <a:rPr lang="en-US" dirty="0" smtClean="0"/>
              <a:t>who reports accountability data 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in </a:t>
            </a:r>
            <a:r>
              <a:rPr lang="en-US" dirty="0" smtClean="0"/>
              <a:t>your school/district. </a:t>
            </a:r>
            <a:r>
              <a:rPr lang="en-US" dirty="0" smtClean="0"/>
              <a:t>  </a:t>
            </a:r>
          </a:p>
          <a:p>
            <a:endParaRPr lang="en-US" dirty="0" smtClean="0"/>
          </a:p>
          <a:p>
            <a:pPr>
              <a:buNone/>
            </a:pPr>
            <a:endParaRPr lang="en-US" sz="5400" b="1" dirty="0">
              <a:latin typeface="Credit Valley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Tools to assist you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r>
              <a:rPr lang="en-US" dirty="0" smtClean="0"/>
              <a:t>“ But it’s  …..</a:t>
            </a:r>
            <a:endParaRPr lang="en-US" dirty="0" smtClean="0"/>
          </a:p>
          <a:p>
            <a:pPr>
              <a:buNone/>
            </a:pPr>
            <a:r>
              <a:rPr lang="en-US" sz="2800" dirty="0" smtClean="0">
                <a:latin typeface="Bernard MT Condensed" pitchFamily="18" charset="0"/>
              </a:rPr>
              <a:t>	</a:t>
            </a:r>
            <a:r>
              <a:rPr lang="en-US" sz="5400" b="1" dirty="0" smtClean="0">
                <a:latin typeface="Credit Valley" pitchFamily="2" charset="0"/>
              </a:rPr>
              <a:t>not my pig,</a:t>
            </a:r>
          </a:p>
          <a:p>
            <a:pPr>
              <a:buNone/>
            </a:pPr>
            <a:r>
              <a:rPr lang="en-US" sz="5400" b="1" dirty="0" smtClean="0">
                <a:latin typeface="Credit Valley" pitchFamily="2" charset="0"/>
              </a:rPr>
              <a:t> not my farm!</a:t>
            </a:r>
            <a:r>
              <a:rPr lang="en-US" sz="5400" b="1" dirty="0" smtClean="0">
                <a:latin typeface="+mj-lt"/>
              </a:rPr>
              <a:t>”</a:t>
            </a:r>
            <a:endParaRPr lang="en-US" sz="5400" b="1" dirty="0">
              <a:latin typeface="Credit Valley" pitchFamily="2" charset="0"/>
            </a:endParaRPr>
          </a:p>
        </p:txBody>
      </p:sp>
      <p:pic>
        <p:nvPicPr>
          <p:cNvPr id="4" name="il_fi" descr="http://blueridgeblog.blogs.com/photos/uncategorized/pigs_1.jpg"/>
          <p:cNvPicPr/>
          <p:nvPr/>
        </p:nvPicPr>
        <p:blipFill>
          <a:blip r:embed="rId2"/>
          <a:srcRect b="10499"/>
          <a:stretch>
            <a:fillRect/>
          </a:stretch>
        </p:blipFill>
        <p:spPr bwMode="auto">
          <a:xfrm>
            <a:off x="4440153" y="2144062"/>
            <a:ext cx="367563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Tools to assist you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800" dirty="0" smtClean="0">
                <a:latin typeface="Bernard MT Condensed" pitchFamily="18" charset="0"/>
              </a:rPr>
              <a:t>	</a:t>
            </a:r>
            <a:endParaRPr lang="en-US" sz="2800" dirty="0" smtClean="0">
              <a:latin typeface="Bernard MT Condensed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+mj-lt"/>
              </a:rPr>
              <a:t>Ah, yes, but </a:t>
            </a:r>
          </a:p>
          <a:p>
            <a:pPr algn="ctr">
              <a:buNone/>
            </a:pPr>
            <a:endParaRPr lang="en-US" dirty="0" smtClean="0">
              <a:latin typeface="Bernard MT Condensed" pitchFamily="18" charset="0"/>
            </a:endParaRPr>
          </a:p>
          <a:p>
            <a:pPr algn="ctr">
              <a:buNone/>
            </a:pPr>
            <a:r>
              <a:rPr lang="en-US" sz="5800" dirty="0" smtClean="0">
                <a:latin typeface="Bernard MT Condensed" pitchFamily="18" charset="0"/>
              </a:rPr>
              <a:t>What </a:t>
            </a:r>
            <a:r>
              <a:rPr lang="en-US" sz="5800" dirty="0" smtClean="0">
                <a:latin typeface="Bernard MT Condensed" pitchFamily="18" charset="0"/>
              </a:rPr>
              <a:t>you don’t </a:t>
            </a:r>
            <a:r>
              <a:rPr lang="en-US" sz="5800" dirty="0" smtClean="0">
                <a:latin typeface="Bernard MT Condensed" pitchFamily="18" charset="0"/>
              </a:rPr>
              <a:t>know</a:t>
            </a:r>
          </a:p>
          <a:p>
            <a:pPr algn="ctr">
              <a:buNone/>
            </a:pPr>
            <a:r>
              <a:rPr lang="en-US" sz="5800" dirty="0" smtClean="0">
                <a:latin typeface="Bernard MT Condensed" pitchFamily="18" charset="0"/>
              </a:rPr>
              <a:t> </a:t>
            </a:r>
            <a:r>
              <a:rPr lang="en-US" sz="5800" dirty="0" smtClean="0">
                <a:latin typeface="Bernard MT Condensed" pitchFamily="18" charset="0"/>
              </a:rPr>
              <a:t>COULD hurt your program!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Who </a:t>
            </a:r>
            <a:r>
              <a:rPr lang="en-US" dirty="0" smtClean="0"/>
              <a:t>is </a:t>
            </a:r>
            <a:r>
              <a:rPr lang="en-US" dirty="0" smtClean="0"/>
              <a:t>your school’s </a:t>
            </a:r>
            <a:r>
              <a:rPr lang="en-US" dirty="0" smtClean="0"/>
              <a:t>AIM Primary Contact?</a:t>
            </a:r>
          </a:p>
          <a:p>
            <a:pPr lvl="1"/>
            <a:r>
              <a:rPr lang="en-US" dirty="0" smtClean="0"/>
              <a:t>AIM HelpDesk:  1-877-424-6681</a:t>
            </a:r>
          </a:p>
          <a:p>
            <a:pPr lvl="1"/>
            <a:r>
              <a:rPr lang="en-US" dirty="0" smtClean="0">
                <a:hlinkClick r:id="rId2"/>
              </a:rPr>
              <a:t>opiaimhelp@mt.gov</a:t>
            </a:r>
            <a:r>
              <a:rPr lang="en-US" dirty="0" smtClean="0"/>
              <a:t>  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Tools to assist you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 when CTE data is due and help make sure it gets properly submitted and is accurate.</a:t>
            </a:r>
          </a:p>
          <a:p>
            <a:endParaRPr lang="en-US" dirty="0" smtClean="0"/>
          </a:p>
          <a:p>
            <a:r>
              <a:rPr lang="en-US" dirty="0" smtClean="0"/>
              <a:t>Important CTE dates for Funding and Data Collection located under </a:t>
            </a:r>
            <a:r>
              <a:rPr lang="en-US" sz="2400" i="1" dirty="0" smtClean="0"/>
              <a:t>Forms &amp; Timelines </a:t>
            </a:r>
            <a:r>
              <a:rPr lang="en-US" dirty="0" smtClean="0"/>
              <a:t>at: </a:t>
            </a:r>
          </a:p>
          <a:p>
            <a:pPr algn="just"/>
            <a:r>
              <a:rPr lang="en-US" u="sng" dirty="0" smtClean="0">
                <a:hlinkClick r:id="rId2"/>
              </a:rPr>
              <a:t>http://</a:t>
            </a:r>
            <a:r>
              <a:rPr lang="en-US" sz="2800" u="sng" dirty="0" smtClean="0">
                <a:hlinkClick r:id="rId2"/>
              </a:rPr>
              <a:t>www.opi.mt.gov/programs/CTAE/CTE.html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Important </a:t>
            </a:r>
            <a:r>
              <a:rPr lang="en-US" dirty="0" err="1" smtClean="0"/>
              <a:t>cte</a:t>
            </a:r>
            <a:r>
              <a:rPr lang="en-US" dirty="0" smtClean="0"/>
              <a:t> Dates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5191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51546"/>
                <a:gridCol w="6835254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/>
                        <a:t>August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Perkins applications reviewed by OPI Specialists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/>
                        <a:t>Mid-September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Perkins online application due date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/>
                        <a:t>October 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Perkins Fall Accountability Data Collection begins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/>
                        <a:t>Late October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Districts receive notification of State CTE allocation amounts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/>
                        <a:t>November 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State CTE payments auto deposited into County Treasurer’s offices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/>
                        <a:t>December 31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Perkins Accountability Fall Data Collection ends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/>
                        <a:t>Late January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CTE Student Participation Reports available online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/>
                        <a:t>End February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CTE Student Participation Reports due date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/>
                        <a:t>March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Perkins Spring Accountability Data Collection begins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/>
                        <a:t>Mid-March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Combined Perkins </a:t>
                      </a:r>
                      <a:r>
                        <a:rPr kumimoji="0" lang="en-US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Intent to Apply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State CTE application available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/>
                        <a:t>Mid-April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Combined Perkins </a:t>
                      </a:r>
                      <a:r>
                        <a:rPr kumimoji="0" lang="en-US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Intent to Apply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State CTE application due date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/>
                        <a:t>End April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Perkins Spring Accountability Data Collection due date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/>
                        <a:t>June 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Last day to change/amend current Perkins application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/>
                        <a:t>June 30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Last day to obligate Perkins funds 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Thank you!</a:t>
            </a:r>
          </a:p>
          <a:p>
            <a:pPr algn="ctr">
              <a:buNone/>
            </a:pPr>
            <a:r>
              <a:rPr lang="en-US" dirty="0" smtClean="0"/>
              <a:t>Thank you</a:t>
            </a:r>
            <a:r>
              <a:rPr lang="en-US" dirty="0" smtClean="0"/>
              <a:t>!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>
              <a:buNone/>
            </a:pPr>
            <a:r>
              <a:rPr lang="en-US" sz="8000" dirty="0" smtClean="0"/>
              <a:t>Questions</a:t>
            </a:r>
            <a:r>
              <a:rPr lang="en-US" sz="8000" dirty="0" smtClean="0"/>
              <a:t>?</a:t>
            </a:r>
            <a:endParaRPr lang="en-US" sz="8000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1200" dirty="0" smtClean="0"/>
          </a:p>
          <a:p>
            <a:pPr algn="ctr">
              <a:buNone/>
            </a:pPr>
            <a:r>
              <a:rPr lang="en-US" sz="5400" b="1" dirty="0" smtClean="0"/>
              <a:t>Diana Fiedler</a:t>
            </a:r>
          </a:p>
          <a:p>
            <a:pPr algn="ctr">
              <a:buNone/>
            </a:pPr>
            <a:r>
              <a:rPr lang="en-US" sz="1800" dirty="0" smtClean="0"/>
              <a:t>Perkins Accountability Specialist</a:t>
            </a:r>
          </a:p>
          <a:p>
            <a:pPr algn="ctr">
              <a:buNone/>
            </a:pPr>
            <a:r>
              <a:rPr lang="en-US" sz="1800" dirty="0" smtClean="0"/>
              <a:t>Office of Public Instruction</a:t>
            </a:r>
          </a:p>
          <a:p>
            <a:pPr algn="ctr">
              <a:buNone/>
            </a:pPr>
            <a:r>
              <a:rPr lang="en-US" sz="1800" dirty="0" smtClean="0"/>
              <a:t>1300 11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Ave.</a:t>
            </a:r>
          </a:p>
          <a:p>
            <a:pPr algn="ctr">
              <a:buNone/>
            </a:pPr>
            <a:r>
              <a:rPr lang="en-US" sz="1800" dirty="0" smtClean="0"/>
              <a:t>Helena, MT  59620</a:t>
            </a:r>
          </a:p>
          <a:p>
            <a:pPr algn="ctr">
              <a:buNone/>
            </a:pPr>
            <a:r>
              <a:rPr lang="en-US" sz="2800" dirty="0" smtClean="0"/>
              <a:t>Phone:  406.444.9019</a:t>
            </a:r>
          </a:p>
          <a:p>
            <a:pPr algn="ctr">
              <a:buNone/>
            </a:pPr>
            <a:r>
              <a:rPr lang="en-US" sz="2800" dirty="0" smtClean="0"/>
              <a:t>Fax:  406.444.1373</a:t>
            </a:r>
          </a:p>
          <a:p>
            <a:pPr algn="ctr">
              <a:buNone/>
            </a:pPr>
            <a:r>
              <a:rPr lang="en-US" sz="2800" dirty="0" smtClean="0"/>
              <a:t>E-mail:  </a:t>
            </a:r>
            <a:r>
              <a:rPr lang="en-US" sz="2800" dirty="0" smtClean="0">
                <a:hlinkClick r:id="rId2"/>
              </a:rPr>
              <a:t>dfiedler@mt.gov</a:t>
            </a:r>
            <a:r>
              <a:rPr lang="en-US" sz="2800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Who do we measure?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b="1" i="1" u="sng" dirty="0" smtClean="0"/>
              <a:t>WHO do we measure</a:t>
            </a:r>
            <a:r>
              <a:rPr lang="en-US" sz="3600" dirty="0" smtClean="0"/>
              <a:t>?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u="sng" dirty="0" smtClean="0"/>
              <a:t>CTE Participant </a:t>
            </a:r>
          </a:p>
          <a:p>
            <a:pPr>
              <a:buNone/>
            </a:pPr>
            <a:r>
              <a:rPr lang="en-US" dirty="0" smtClean="0"/>
              <a:t>	A secondary 12</a:t>
            </a:r>
            <a:r>
              <a:rPr lang="en-US" baseline="30000" dirty="0" smtClean="0"/>
              <a:t>th</a:t>
            </a:r>
            <a:r>
              <a:rPr lang="en-US" dirty="0" smtClean="0"/>
              <a:t> grade student who has earned one (1) or more credits in any career and technical (CTE) program area.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u="sng" dirty="0" smtClean="0"/>
              <a:t>CTE Concentrator</a:t>
            </a:r>
          </a:p>
          <a:p>
            <a:pPr>
              <a:buNone/>
            </a:pPr>
            <a:r>
              <a:rPr lang="en-US" dirty="0" smtClean="0"/>
              <a:t>	A secondary 12</a:t>
            </a:r>
            <a:r>
              <a:rPr lang="en-US" baseline="30000" dirty="0" smtClean="0"/>
              <a:t>th</a:t>
            </a:r>
            <a:r>
              <a:rPr lang="en-US" dirty="0" smtClean="0"/>
              <a:t> grade student who has earned three (3) or more credits in any CTE program area.</a:t>
            </a:r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Who do we measure?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b="1" i="1" u="sng" dirty="0" smtClean="0"/>
              <a:t>Areas of Concentration</a:t>
            </a:r>
            <a:endParaRPr lang="en-US" b="1" u="sng" dirty="0" smtClean="0"/>
          </a:p>
          <a:p>
            <a:pPr>
              <a:buNone/>
            </a:pPr>
            <a:r>
              <a:rPr lang="en-US" dirty="0" smtClean="0"/>
              <a:t>		Agriculture</a:t>
            </a:r>
          </a:p>
          <a:p>
            <a:pPr>
              <a:buNone/>
            </a:pPr>
            <a:r>
              <a:rPr lang="en-US" dirty="0" smtClean="0"/>
              <a:t>		Business</a:t>
            </a:r>
          </a:p>
          <a:p>
            <a:pPr>
              <a:buNone/>
            </a:pPr>
            <a:r>
              <a:rPr lang="en-US" dirty="0" smtClean="0"/>
              <a:t>		Family &amp; Consumer Sciences</a:t>
            </a:r>
          </a:p>
          <a:p>
            <a:pPr>
              <a:buNone/>
            </a:pPr>
            <a:r>
              <a:rPr lang="en-US" dirty="0" smtClean="0"/>
              <a:t>		Health Science</a:t>
            </a:r>
          </a:p>
          <a:p>
            <a:pPr>
              <a:buNone/>
            </a:pPr>
            <a:r>
              <a:rPr lang="en-US" dirty="0" smtClean="0"/>
              <a:t>		Industrial Technology/Trades &amp; Industrial</a:t>
            </a:r>
          </a:p>
          <a:p>
            <a:pPr>
              <a:buNone/>
            </a:pPr>
            <a:r>
              <a:rPr lang="en-US" dirty="0" smtClean="0"/>
              <a:t>		Marketing</a:t>
            </a:r>
          </a:p>
          <a:p>
            <a:pPr>
              <a:buNone/>
            </a:pPr>
            <a:r>
              <a:rPr lang="en-US" dirty="0" smtClean="0"/>
              <a:t>		‘BLEND’  </a:t>
            </a:r>
            <a:r>
              <a:rPr lang="en-US" sz="2200" dirty="0" smtClean="0"/>
              <a:t>(used </a:t>
            </a:r>
            <a:r>
              <a:rPr lang="en-US" sz="2200" i="1" u="sng" dirty="0" smtClean="0"/>
              <a:t>only</a:t>
            </a:r>
            <a:r>
              <a:rPr lang="en-US" sz="2200" dirty="0" smtClean="0"/>
              <a:t> when a majority cannot be determined)</a:t>
            </a:r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What do we measure?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b="1" i="1" u="sng" dirty="0" smtClean="0"/>
              <a:t>WHAT do we measure</a:t>
            </a:r>
            <a:r>
              <a:rPr lang="en-US" sz="3600" dirty="0" smtClean="0"/>
              <a:t>?</a:t>
            </a:r>
          </a:p>
          <a:p>
            <a:pPr>
              <a:buNone/>
            </a:pPr>
            <a:endParaRPr lang="en-US" sz="1200" u="sng" dirty="0" smtClean="0"/>
          </a:p>
          <a:p>
            <a:pPr>
              <a:buNone/>
            </a:pPr>
            <a:endParaRPr lang="en-US" sz="1300" b="1" u="sng" dirty="0" smtClean="0"/>
          </a:p>
          <a:p>
            <a:pPr>
              <a:buNone/>
            </a:pPr>
            <a:r>
              <a:rPr lang="en-US" sz="4300" b="1" u="sng" dirty="0" smtClean="0"/>
              <a:t>Eight (8) Performance Indicators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Identified in Perkins law.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Montana must meet </a:t>
            </a:r>
            <a:r>
              <a:rPr lang="en-US" i="1" u="sng" dirty="0" smtClean="0"/>
              <a:t>all</a:t>
            </a:r>
            <a:r>
              <a:rPr lang="en-US" dirty="0" smtClean="0"/>
              <a:t> state levels of performance or we must submit a state improvement plan.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State levels are negotiated with the feds (OVAE) every two years—called the FAUPL </a:t>
            </a:r>
            <a:r>
              <a:rPr lang="en-US" sz="2200" i="1" dirty="0" smtClean="0"/>
              <a:t>(Federally Agreed Upon Performance Levels)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Montana’s state ‘report card’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Perkins IV ACCOUNTABILITY DATA</a:t>
            </a:r>
          </a:p>
          <a:p>
            <a:pPr algn="ctr">
              <a:buNone/>
            </a:pPr>
            <a:r>
              <a:rPr lang="en-US" sz="2400" dirty="0" smtClean="0"/>
              <a:t>Reported to the Feds 12-31-09</a:t>
            </a:r>
          </a:p>
          <a:p>
            <a:pPr algn="ctr">
              <a:buNone/>
            </a:pPr>
            <a:r>
              <a:rPr lang="en-US" sz="1600" dirty="0" smtClean="0"/>
              <a:t>Academic Year:  2008-2009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45992" y="3159236"/>
          <a:ext cx="7706438" cy="2703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865"/>
                <a:gridCol w="746581"/>
                <a:gridCol w="768320"/>
                <a:gridCol w="859809"/>
                <a:gridCol w="859809"/>
                <a:gridCol w="900752"/>
                <a:gridCol w="818866"/>
                <a:gridCol w="777922"/>
                <a:gridCol w="832514"/>
              </a:tblGrid>
              <a:tr h="4710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6S2</a:t>
                      </a:r>
                      <a:endParaRPr lang="en-US" dirty="0"/>
                    </a:p>
                  </a:txBody>
                  <a:tcPr/>
                </a:tc>
              </a:tr>
              <a:tr h="8117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GOAL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74%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51%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80%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80%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80%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82%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10%</a:t>
                      </a:r>
                      <a:endParaRPr lang="en-US" b="1" dirty="0"/>
                    </a:p>
                  </a:txBody>
                  <a:tcPr/>
                </a:tc>
              </a:tr>
              <a:tr h="142055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Montana results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79%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53%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99%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96%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85%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22%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13%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Montana’s three-year Trend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dirty="0" smtClean="0"/>
              <a:t>Perkins IV ACCOUNTABILITY DATA</a:t>
            </a:r>
          </a:p>
          <a:p>
            <a:pPr algn="ctr">
              <a:buNone/>
            </a:pPr>
            <a:r>
              <a:rPr lang="en-US" sz="2400" dirty="0" smtClean="0"/>
              <a:t>Three-Year Comparison:  2008, 2009, 2010</a:t>
            </a:r>
            <a:endParaRPr lang="en-US" sz="16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				</a:t>
            </a:r>
          </a:p>
          <a:p>
            <a:pPr>
              <a:buNone/>
            </a:pPr>
            <a:r>
              <a:rPr lang="en-US" b="1" dirty="0" smtClean="0"/>
              <a:t>							</a:t>
            </a:r>
            <a:r>
              <a:rPr lang="en-US" sz="6200" b="1" dirty="0" smtClean="0"/>
              <a:t>46.50%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						of all 12</a:t>
            </a:r>
            <a:r>
              <a:rPr lang="en-US" baseline="30000" dirty="0" smtClean="0"/>
              <a:t>th</a:t>
            </a:r>
            <a:r>
              <a:rPr lang="en-US" dirty="0" smtClean="0"/>
              <a:t> graders</a:t>
            </a:r>
          </a:p>
          <a:p>
            <a:pPr>
              <a:buNone/>
            </a:pPr>
            <a:r>
              <a:rPr lang="en-US" dirty="0" smtClean="0"/>
              <a:t>							are also CTE</a:t>
            </a:r>
          </a:p>
          <a:p>
            <a:pPr>
              <a:buNone/>
            </a:pPr>
            <a:r>
              <a:rPr lang="en-US" dirty="0" smtClean="0"/>
              <a:t>							Concentrators</a:t>
            </a:r>
          </a:p>
          <a:p>
            <a:pPr>
              <a:buNone/>
            </a:pPr>
            <a:r>
              <a:rPr lang="en-US" dirty="0" smtClean="0"/>
              <a:t>																		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41528" y="2579427"/>
          <a:ext cx="4894997" cy="2442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486"/>
                <a:gridCol w="1296537"/>
                <a:gridCol w="1310186"/>
                <a:gridCol w="1596788"/>
              </a:tblGrid>
              <a:tr h="49131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 of CTE</a:t>
                      </a:r>
                    </a:p>
                    <a:p>
                      <a:r>
                        <a:rPr lang="en-US" sz="1200" dirty="0" smtClean="0"/>
                        <a:t>Concentrators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All</a:t>
                      </a:r>
                      <a:r>
                        <a:rPr lang="en-US" sz="1200" baseline="0" dirty="0" smtClean="0"/>
                        <a:t> 12</a:t>
                      </a:r>
                      <a:r>
                        <a:rPr lang="en-US" sz="1200" baseline="30000" dirty="0" smtClean="0"/>
                        <a:t>th</a:t>
                      </a:r>
                      <a:r>
                        <a:rPr lang="en-US" sz="1200" baseline="0" dirty="0" smtClean="0"/>
                        <a:t> graders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% of</a:t>
                      </a:r>
                      <a:r>
                        <a:rPr lang="en-US" sz="1200" baseline="0" dirty="0" smtClean="0"/>
                        <a:t> Concentrators</a:t>
                      </a:r>
                      <a:endParaRPr lang="en-US" sz="1200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97149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2010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5,345</a:t>
                      </a:r>
                    </a:p>
                    <a:p>
                      <a:pPr algn="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11,444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46.71%</a:t>
                      </a:r>
                    </a:p>
                    <a:p>
                      <a:pPr algn="r"/>
                      <a:endParaRPr lang="en-US" b="1" dirty="0"/>
                    </a:p>
                  </a:txBody>
                  <a:tcPr/>
                </a:tc>
              </a:tr>
              <a:tr h="616879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2009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5,580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11,551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48.31%</a:t>
                      </a:r>
                      <a:endParaRPr lang="en-US" b="1" dirty="0"/>
                    </a:p>
                  </a:txBody>
                  <a:tcPr/>
                </a:tc>
              </a:tr>
              <a:tr h="54591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2008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5,317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11,935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44.55%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What do we Measure?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2400" b="1" u="sng" dirty="0" smtClean="0"/>
          </a:p>
          <a:p>
            <a:pPr algn="ctr">
              <a:buNone/>
            </a:pPr>
            <a:r>
              <a:rPr lang="en-US" sz="3000" b="1" u="sng" dirty="0" smtClean="0"/>
              <a:t>1S1  Academic Attainment in Reading/</a:t>
            </a:r>
            <a:r>
              <a:rPr lang="en-US" sz="3000" b="1" u="sng" dirty="0" err="1" smtClean="0"/>
              <a:t>Lang.Arts</a:t>
            </a:r>
            <a:endParaRPr lang="en-US" sz="3000" b="1" u="sng" dirty="0" smtClean="0"/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Number of CTE Concentrators who scored proficient or higher on the 10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 NCLB test</a:t>
            </a:r>
          </a:p>
          <a:p>
            <a:pPr algn="ctr">
              <a:buNone/>
            </a:pPr>
            <a:r>
              <a:rPr lang="en-US" sz="3600" dirty="0" smtClean="0"/>
              <a:t>DIVIDED BY</a:t>
            </a:r>
          </a:p>
          <a:p>
            <a:pPr algn="ctr">
              <a:buNone/>
            </a:pPr>
            <a:r>
              <a:rPr lang="en-US" sz="2400" dirty="0" smtClean="0"/>
              <a:t>Number of CTE Concentrators who took the 10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 NCLB test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496</TotalTime>
  <Words>1207</Words>
  <Application>Microsoft Office PowerPoint</Application>
  <PresentationFormat>On-screen Show (4:3)</PresentationFormat>
  <Paragraphs>387</Paragraphs>
  <Slides>37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Trek</vt:lpstr>
      <vt:lpstr>Document</vt:lpstr>
      <vt:lpstr>50 Ways  to Lose your PERKINS</vt:lpstr>
      <vt:lpstr>Overview</vt:lpstr>
      <vt:lpstr>Changes from the prior Perkins</vt:lpstr>
      <vt:lpstr>Who do we measure?</vt:lpstr>
      <vt:lpstr>Who do we measure?</vt:lpstr>
      <vt:lpstr>What do we measure?</vt:lpstr>
      <vt:lpstr>Montana’s state ‘report card’</vt:lpstr>
      <vt:lpstr>Montana’s three-year Trend</vt:lpstr>
      <vt:lpstr>What do we Measure? </vt:lpstr>
      <vt:lpstr>What do we Measure?</vt:lpstr>
      <vt:lpstr>What do We Measure?</vt:lpstr>
      <vt:lpstr>What do we Measure?</vt:lpstr>
      <vt:lpstr>What do we measure?</vt:lpstr>
      <vt:lpstr>What do we measure?</vt:lpstr>
      <vt:lpstr>What do we measure?</vt:lpstr>
      <vt:lpstr>What do we measure?</vt:lpstr>
      <vt:lpstr>What do we measure?</vt:lpstr>
      <vt:lpstr>What do we measure?</vt:lpstr>
      <vt:lpstr>When do we measure?</vt:lpstr>
      <vt:lpstr>Why do we measure?</vt:lpstr>
      <vt:lpstr>Why do we measure?</vt:lpstr>
      <vt:lpstr>Using data for analysis</vt:lpstr>
      <vt:lpstr>Using data for analysis</vt:lpstr>
      <vt:lpstr>Local Improvement plans</vt:lpstr>
      <vt:lpstr>Local Improvement plans</vt:lpstr>
      <vt:lpstr>Tools to assist you</vt:lpstr>
      <vt:lpstr>Tools to assist you</vt:lpstr>
      <vt:lpstr>Tools to assist you</vt:lpstr>
      <vt:lpstr>Tools to assist you</vt:lpstr>
      <vt:lpstr>Tools to assist you</vt:lpstr>
      <vt:lpstr>Tools to assist you</vt:lpstr>
      <vt:lpstr>Tools to assist you</vt:lpstr>
      <vt:lpstr>Tools to assist you</vt:lpstr>
      <vt:lpstr>Tools to assist you</vt:lpstr>
      <vt:lpstr>Important cte Dates</vt:lpstr>
      <vt:lpstr>Wrap Up</vt:lpstr>
      <vt:lpstr>Contact information</vt:lpstr>
    </vt:vector>
  </TitlesOfParts>
  <Company>Office of Public Instruction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 Ways  to Lose your PERKINS</dc:title>
  <dc:creator>cp8842</dc:creator>
  <cp:lastModifiedBy>cp8842</cp:lastModifiedBy>
  <cp:revision>97</cp:revision>
  <dcterms:created xsi:type="dcterms:W3CDTF">2010-10-18T18:49:48Z</dcterms:created>
  <dcterms:modified xsi:type="dcterms:W3CDTF">2010-10-20T22:00:02Z</dcterms:modified>
</cp:coreProperties>
</file>